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14" r:id="rId3"/>
    <p:sldId id="331" r:id="rId4"/>
    <p:sldId id="332" r:id="rId5"/>
    <p:sldId id="336" r:id="rId6"/>
    <p:sldId id="333" r:id="rId7"/>
    <p:sldId id="337" r:id="rId8"/>
    <p:sldId id="338" r:id="rId9"/>
    <p:sldId id="334" r:id="rId10"/>
    <p:sldId id="335" r:id="rId11"/>
    <p:sldId id="340" r:id="rId12"/>
    <p:sldId id="320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3001"/>
    <a:srgbClr val="DF4729"/>
    <a:srgbClr val="CA1002"/>
    <a:srgbClr val="B83D01"/>
    <a:srgbClr val="FF5C01"/>
    <a:srgbClr val="FF0000"/>
    <a:srgbClr val="EE1700"/>
    <a:srgbClr val="FF3300"/>
    <a:srgbClr val="8C3001"/>
    <a:srgbClr val="5E1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423" autoAdjust="0"/>
    <p:restoredTop sz="94470" autoAdjust="0"/>
  </p:normalViewPr>
  <p:slideViewPr>
    <p:cSldViewPr snapToGrid="0">
      <p:cViewPr varScale="1">
        <p:scale>
          <a:sx n="100" d="100"/>
          <a:sy n="100" d="100"/>
        </p:scale>
        <p:origin x="176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844872-3AAE-4D2A-B8DB-9A53A1739158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0C02-384B-44C0-904E-DAC769E0E36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929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962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213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1630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00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4918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484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871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D0C02-384B-44C0-904E-DAC769E0E36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298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délník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11" name="Obdélník 10"/>
          <p:cNvSpPr/>
          <p:nvPr userDrawn="1"/>
        </p:nvSpPr>
        <p:spPr>
          <a:xfrm>
            <a:off x="0" y="53008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47050"/>
            <a:ext cx="4876800" cy="3590544"/>
          </a:xfrm>
          <a:prstGeom prst="rect">
            <a:avLst/>
          </a:prstGeom>
        </p:spPr>
      </p:pic>
      <p:sp>
        <p:nvSpPr>
          <p:cNvPr id="14" name="Obdélník 13"/>
          <p:cNvSpPr/>
          <p:nvPr userDrawn="1"/>
        </p:nvSpPr>
        <p:spPr>
          <a:xfrm>
            <a:off x="0" y="4028661"/>
            <a:ext cx="9144000" cy="1948069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2292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169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68106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213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829B3-2A31-471D-9BAA-5869AC16FA4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6971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1936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Tx/>
              <a:buBlip>
                <a:blip r:embed="rId2"/>
              </a:buBlip>
              <a:defRPr/>
            </a:lvl2pPr>
            <a:lvl3pPr marL="1143000" indent="-228600">
              <a:buFontTx/>
              <a:buBlip>
                <a:blip r:embed="rId2"/>
              </a:buBlip>
              <a:defRPr/>
            </a:lvl3pPr>
            <a:lvl4pPr marL="1600200" indent="-228600">
              <a:buFontTx/>
              <a:buBlip>
                <a:blip r:embed="rId2"/>
              </a:buBlip>
              <a:defRPr/>
            </a:lvl4pPr>
            <a:lvl5pPr marL="2057400" indent="-228600">
              <a:buFontTx/>
              <a:buBlip>
                <a:blip r:embed="rId2"/>
              </a:buBlip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9250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304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407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053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18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1059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0DFCF-5A67-425B-AED3-0D707E2DCDDD}" type="datetimeFigureOut">
              <a:rPr lang="cs-CZ" smtClean="0"/>
              <a:t>19.05.17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EC168-3970-46C6-8221-22D6235AB9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7134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69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 sz="135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781050" y="517526"/>
            <a:ext cx="78867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5" name="TextovéPole 14"/>
          <p:cNvSpPr txBox="1"/>
          <p:nvPr userDrawn="1"/>
        </p:nvSpPr>
        <p:spPr>
          <a:xfrm>
            <a:off x="0" y="6227763"/>
            <a:ext cx="9144000" cy="681037"/>
          </a:xfrm>
          <a:prstGeom prst="rect">
            <a:avLst/>
          </a:prstGeom>
          <a:solidFill>
            <a:srgbClr val="8C3001"/>
          </a:solidFill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pic>
        <p:nvPicPr>
          <p:cNvPr id="13" name="Obrázek 1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652" y="0"/>
            <a:ext cx="1660924" cy="1222856"/>
          </a:xfrm>
          <a:prstGeom prst="rect">
            <a:avLst/>
          </a:prstGeom>
        </p:spPr>
      </p:pic>
      <p:cxnSp>
        <p:nvCxnSpPr>
          <p:cNvPr id="16" name="Přímá spojnice 15"/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FF5C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1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E84C22"/>
        </a:buClr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cz.linkedin.com/pub/michal-kaderka/49/807/10b" TargetMode="External"/><Relationship Id="rId4" Type="http://schemas.openxmlformats.org/officeDocument/2006/relationships/hyperlink" Target="http://www.slideshare.net/MichalKaderka" TargetMode="External"/><Relationship Id="rId5" Type="http://schemas.openxmlformats.org/officeDocument/2006/relationships/hyperlink" Target="https://twitter.com/michalkaderka" TargetMode="External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hyperlink" Target="mailto:kaderka@centrum.cz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sah 1"/>
          <p:cNvSpPr txBox="1">
            <a:spLocks/>
          </p:cNvSpPr>
          <p:nvPr/>
        </p:nvSpPr>
        <p:spPr>
          <a:xfrm>
            <a:off x="628650" y="4029067"/>
            <a:ext cx="7886700" cy="18764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5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999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 smtClean="0"/>
          </a:p>
          <a:p>
            <a:r>
              <a:rPr lang="cs-CZ" dirty="0" err="1" smtClean="0"/>
              <a:t>Kazma</a:t>
            </a:r>
            <a:r>
              <a:rPr lang="cs-CZ" dirty="0" smtClean="0"/>
              <a:t> &amp; </a:t>
            </a:r>
            <a:r>
              <a:rPr lang="cs-CZ" smtClean="0"/>
              <a:t>Meldik</a:t>
            </a:r>
            <a:endParaRPr lang="cs-CZ" dirty="0" smtClean="0"/>
          </a:p>
          <a:p>
            <a:r>
              <a:rPr lang="cs-CZ" dirty="0" smtClean="0"/>
              <a:t>My se nevzdáme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35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bg1"/>
                </a:solidFill>
              </a:rPr>
              <a:t>Morální vítězství!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</a:t>
            </a:r>
            <a:r>
              <a:rPr lang="cs-CZ" sz="1400" dirty="0" err="1"/>
              <a:t>MGJzrWmVVOg</a:t>
            </a:r>
            <a:endParaRPr lang="cs-CZ" sz="14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0"/>
          <a:stretch/>
        </p:blipFill>
        <p:spPr>
          <a:xfrm>
            <a:off x="688975" y="1770557"/>
            <a:ext cx="7766050" cy="4333553"/>
          </a:xfrm>
        </p:spPr>
      </p:pic>
    </p:spTree>
    <p:extLst>
      <p:ext uri="{BB962C8B-B14F-4D97-AF65-F5344CB8AC3E}">
        <p14:creationId xmlns:p14="http://schemas.microsoft.com/office/powerpoint/2010/main" val="31581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9"/>
            <a:ext cx="8229600" cy="1143000"/>
          </a:xfrm>
        </p:spPr>
        <p:txBody>
          <a:bodyPr anchor="ctr"/>
          <a:lstStyle/>
          <a:p>
            <a:pPr eaLnBrk="1" hangingPunct="1"/>
            <a:r>
              <a:rPr lang="cs-CZ" altLang="cs-CZ" sz="3600" b="1" dirty="0" smtClean="0">
                <a:solidFill>
                  <a:srgbClr val="FF5C01"/>
                </a:solidFill>
                <a:latin typeface="+mn-lt"/>
                <a:ea typeface="+mn-ea"/>
                <a:cs typeface="+mn-cs"/>
              </a:rPr>
              <a:t>Poučila se Prima TV od </a:t>
            </a:r>
            <a:r>
              <a:rPr lang="cs-CZ" altLang="cs-CZ" sz="3600" b="1" dirty="0" err="1" smtClean="0">
                <a:solidFill>
                  <a:srgbClr val="FF5C01"/>
                </a:solidFill>
                <a:latin typeface="+mn-lt"/>
                <a:ea typeface="+mn-ea"/>
                <a:cs typeface="+mn-cs"/>
              </a:rPr>
              <a:t>Ogilvy</a:t>
            </a:r>
            <a:r>
              <a:rPr lang="cs-CZ" altLang="cs-CZ" sz="3600" b="1" dirty="0" smtClean="0">
                <a:solidFill>
                  <a:srgbClr val="FF5C0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altLang="cs-CZ" sz="3600" b="1" dirty="0" err="1" smtClean="0">
                <a:solidFill>
                  <a:srgbClr val="FF5C01"/>
                </a:solidFill>
                <a:latin typeface="+mn-lt"/>
                <a:ea typeface="+mn-ea"/>
                <a:cs typeface="+mn-cs"/>
              </a:rPr>
              <a:t>One</a:t>
            </a:r>
            <a:r>
              <a:rPr lang="cs-CZ" altLang="cs-CZ" sz="3600" b="1" dirty="0" smtClean="0">
                <a:solidFill>
                  <a:srgbClr val="FF5C01"/>
                </a:solidFill>
                <a:latin typeface="+mn-lt"/>
                <a:ea typeface="+mn-ea"/>
                <a:cs typeface="+mn-cs"/>
              </a:rPr>
              <a:t>?</a:t>
            </a:r>
            <a:endParaRPr lang="cs-CZ" altLang="cs-CZ" sz="4000" b="1" dirty="0" smtClean="0">
              <a:solidFill>
                <a:srgbClr val="FF5C01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cs-CZ" sz="2400" dirty="0" smtClean="0"/>
              <a:t>V čem se zásadně liší přístup </a:t>
            </a:r>
            <a:r>
              <a:rPr lang="cs-CZ" sz="2400" dirty="0"/>
              <a:t>Prima TV </a:t>
            </a:r>
            <a:r>
              <a:rPr lang="cs-CZ" sz="2400" dirty="0" smtClean="0"/>
              <a:t>od </a:t>
            </a:r>
            <a:r>
              <a:rPr lang="cs-CZ" sz="2400" dirty="0" err="1" smtClean="0"/>
              <a:t>Ogilvy</a:t>
            </a:r>
            <a:r>
              <a:rPr lang="cs-CZ" sz="2400" dirty="0" smtClean="0"/>
              <a:t> </a:t>
            </a:r>
            <a:r>
              <a:rPr lang="cs-CZ" sz="2400" dirty="0" err="1" smtClean="0"/>
              <a:t>One</a:t>
            </a:r>
            <a:r>
              <a:rPr lang="cs-CZ" sz="2400" dirty="0" smtClean="0"/>
              <a:t> a jejich klienta KMV?</a:t>
            </a:r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cs-CZ" sz="2400" dirty="0" smtClean="0"/>
              <a:t>Jaký význam má přirovnání Prostřena k fenoménům jako je MS v hokeji, či Český lev?</a:t>
            </a:r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cs-CZ" sz="2400" dirty="0" smtClean="0"/>
              <a:t>Proč Prima TV uvádí údaje za sledovanost a shlédnutí Prostřena?</a:t>
            </a:r>
          </a:p>
          <a:p>
            <a:pPr>
              <a:lnSpc>
                <a:spcPct val="100000"/>
              </a:lnSpc>
            </a:pPr>
            <a:endParaRPr lang="cs-CZ" dirty="0"/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endParaRPr lang="cs-CZ" dirty="0"/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endParaRPr lang="cs-CZ" altLang="cs-CZ" dirty="0"/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</a:pPr>
            <a:endParaRPr lang="cs-CZ" altLang="cs-CZ" dirty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28650" y="1825625"/>
            <a:ext cx="8112394" cy="4351338"/>
          </a:xfrm>
        </p:spPr>
        <p:txBody>
          <a:bodyPr>
            <a:normAutofit/>
          </a:bodyPr>
          <a:lstStyle/>
          <a:p>
            <a:r>
              <a:rPr lang="cs-CZ" dirty="0"/>
              <a:t>Michal Kaderka</a:t>
            </a:r>
          </a:p>
          <a:p>
            <a:r>
              <a:rPr lang="cs-CZ" dirty="0"/>
              <a:t>Tel.: 777 879 481</a:t>
            </a:r>
          </a:p>
          <a:p>
            <a:r>
              <a:rPr lang="cs-CZ" dirty="0"/>
              <a:t>E-mail: </a:t>
            </a:r>
            <a:r>
              <a:rPr lang="cs-CZ" dirty="0">
                <a:hlinkClick r:id="rId2"/>
              </a:rPr>
              <a:t>kaderka@centrum.cz</a:t>
            </a:r>
            <a:endParaRPr lang="cs-CZ" dirty="0"/>
          </a:p>
          <a:p>
            <a:r>
              <a:rPr lang="cs-CZ" dirty="0"/>
              <a:t>         </a:t>
            </a:r>
            <a:r>
              <a:rPr lang="cs-CZ" noProof="1">
                <a:hlinkClick r:id="rId3" action="ppaction://hlinkfile"/>
              </a:rPr>
              <a:t>cz.linkedin.com/pub/michal-kaderka/49/807/10</a:t>
            </a:r>
            <a:r>
              <a:rPr lang="cs-CZ" dirty="0">
                <a:hlinkClick r:id="rId3" action="ppaction://hlinkfile"/>
              </a:rPr>
              <a:t>b</a:t>
            </a:r>
            <a:r>
              <a:rPr lang="cs-CZ" dirty="0"/>
              <a:t>                            </a:t>
            </a:r>
          </a:p>
          <a:p>
            <a:r>
              <a:rPr lang="cs-CZ" dirty="0"/>
              <a:t>         </a:t>
            </a:r>
            <a:r>
              <a:rPr lang="cs-CZ" dirty="0">
                <a:hlinkClick r:id="rId4"/>
              </a:rPr>
              <a:t>www.slideshare.net/MichalKaderka</a:t>
            </a:r>
            <a:r>
              <a:rPr lang="cs-CZ" dirty="0"/>
              <a:t> </a:t>
            </a:r>
          </a:p>
          <a:p>
            <a:r>
              <a:rPr lang="cs-CZ" dirty="0"/>
              <a:t>         </a:t>
            </a:r>
            <a:r>
              <a:rPr lang="cs-CZ" dirty="0">
                <a:hlinkClick r:id="rId5"/>
              </a:rPr>
              <a:t>@</a:t>
            </a:r>
            <a:r>
              <a:rPr lang="cs-CZ" dirty="0" err="1">
                <a:hlinkClick r:id="rId5"/>
              </a:rPr>
              <a:t>MichalKaderka</a:t>
            </a:r>
            <a:endParaRPr lang="cs-CZ" dirty="0"/>
          </a:p>
          <a:p>
            <a:r>
              <a:rPr lang="cs-CZ" dirty="0"/>
              <a:t>         Michal.Kaderka77</a:t>
            </a:r>
          </a:p>
          <a:p>
            <a:r>
              <a:rPr lang="cs-CZ" dirty="0"/>
              <a:t>	</a:t>
            </a:r>
          </a:p>
          <a:p>
            <a:pPr marL="342900" indent="-342900">
              <a:buFontTx/>
              <a:buChar char="-"/>
            </a:pPr>
            <a:endParaRPr lang="cs-CZ" dirty="0"/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500" b="1" dirty="0">
                <a:solidFill>
                  <a:schemeClr val="bg1"/>
                </a:solidFill>
              </a:rPr>
              <a:t>Kontakt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7" y="4925076"/>
            <a:ext cx="396668" cy="39666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93" y="3836509"/>
            <a:ext cx="453971" cy="449549"/>
          </a:xfrm>
          <a:prstGeom prst="rect">
            <a:avLst/>
          </a:prstGeom>
        </p:spPr>
      </p:pic>
      <p:pic>
        <p:nvPicPr>
          <p:cNvPr id="6" name="Obrázek 5">
            <a:hlinkClick r:id="rId3" action="ppaction://hlinkfile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7" y="3438912"/>
            <a:ext cx="396668" cy="350197"/>
          </a:xfrm>
          <a:prstGeom prst="rect">
            <a:avLst/>
          </a:prstGeom>
        </p:spPr>
      </p:pic>
      <p:sp>
        <p:nvSpPr>
          <p:cNvPr id="8" name="Podnadpis 2"/>
          <p:cNvSpPr txBox="1">
            <a:spLocks/>
          </p:cNvSpPr>
          <p:nvPr/>
        </p:nvSpPr>
        <p:spPr>
          <a:xfrm>
            <a:off x="725841" y="5475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4500" b="1" dirty="0">
                <a:solidFill>
                  <a:srgbClr val="FF5C01"/>
                </a:solidFill>
              </a:rPr>
              <a:t>Kontakt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732" y="4829231"/>
            <a:ext cx="3199918" cy="1289050"/>
          </a:xfrm>
          <a:prstGeom prst="rect">
            <a:avLst/>
          </a:prstGeom>
        </p:spPr>
      </p:pic>
      <p:pic>
        <p:nvPicPr>
          <p:cNvPr id="10" name="Picture 2" descr="Výsledek obrázku pro logo twitter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91" y="4428127"/>
            <a:ext cx="534806" cy="40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4828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6109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b="1" dirty="0" smtClean="0">
                <a:solidFill>
                  <a:srgbClr val="FF5C01"/>
                </a:solidFill>
                <a:latin typeface="+mn-lt"/>
                <a:ea typeface="+mn-ea"/>
                <a:cs typeface="+mn-cs"/>
              </a:rPr>
              <a:t>Co se naučíte</a:t>
            </a:r>
            <a:endParaRPr lang="cs-CZ" altLang="cs-CZ" b="1" dirty="0" smtClean="0">
              <a:solidFill>
                <a:srgbClr val="FF5C01"/>
              </a:solidFill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cs-CZ" sz="2400" dirty="0" smtClean="0"/>
              <a:t>Poznáte rozdíl v přístupu firem k on-line krizové komunikaci dnes a před sedmi lety.</a:t>
            </a:r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cs-CZ" sz="2400" dirty="0" smtClean="0"/>
              <a:t>Pochopíte význam sociálních sítí – slabé i silné stránky z hlediska šíření informace.</a:t>
            </a:r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r>
              <a:rPr lang="cs-CZ" sz="2400" dirty="0" smtClean="0"/>
              <a:t>Dozvíte se o příkladu, jak se vzepřít </a:t>
            </a:r>
            <a:r>
              <a:rPr lang="cs-CZ" sz="2400" dirty="0"/>
              <a:t>vůči jednání společností, s kterými nesouhlasíte.</a:t>
            </a:r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endParaRPr lang="cs-CZ" dirty="0"/>
          </a:p>
          <a:p>
            <a:pPr marL="457200" indent="-457200">
              <a:lnSpc>
                <a:spcPct val="100000"/>
              </a:lnSpc>
              <a:buBlip>
                <a:blip r:embed="rId2"/>
              </a:buBlip>
            </a:pPr>
            <a:endParaRPr lang="cs-CZ" altLang="cs-CZ" dirty="0"/>
          </a:p>
          <a:p>
            <a:pPr marL="457200" indent="-457200">
              <a:lnSpc>
                <a:spcPct val="100000"/>
              </a:lnSpc>
              <a:buBlip>
                <a:blip r:embed="rId3"/>
              </a:buBlip>
            </a:pPr>
            <a:endParaRPr lang="cs-CZ" altLang="cs-CZ" dirty="0"/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  <a:p>
            <a:pPr marL="609600" indent="-609600" eaLnBrk="1" hangingPunct="1">
              <a:lnSpc>
                <a:spcPct val="80000"/>
              </a:lnSpc>
              <a:buFontTx/>
              <a:buChar char="-"/>
            </a:pPr>
            <a:endParaRPr lang="cs-CZ" altLang="cs-CZ" sz="2000" dirty="0" smtClean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0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100" b="1" dirty="0" smtClean="0">
                <a:solidFill>
                  <a:schemeClr val="bg1"/>
                </a:solidFill>
              </a:rPr>
              <a:t>Začalo to soutěží</a:t>
            </a:r>
            <a:endParaRPr lang="cs-CZ" sz="31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=3X5y-Ilu9T8</a:t>
            </a:r>
            <a:endParaRPr lang="cs-CZ" sz="1400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7"/>
          <a:stretch/>
        </p:blipFill>
        <p:spPr>
          <a:xfrm>
            <a:off x="860877" y="1778265"/>
            <a:ext cx="7765145" cy="4351338"/>
          </a:xfrm>
        </p:spPr>
      </p:pic>
    </p:spTree>
    <p:extLst>
      <p:ext uri="{BB962C8B-B14F-4D97-AF65-F5344CB8AC3E}">
        <p14:creationId xmlns:p14="http://schemas.microsoft.com/office/powerpoint/2010/main" val="1960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bg1"/>
                </a:solidFill>
              </a:rPr>
              <a:t>Inspirace </a:t>
            </a:r>
            <a:r>
              <a:rPr lang="cs-CZ" sz="2400" b="1" dirty="0" err="1" smtClean="0">
                <a:solidFill>
                  <a:schemeClr val="bg1"/>
                </a:solidFill>
              </a:rPr>
              <a:t>virálu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 smtClean="0">
                <a:solidFill>
                  <a:schemeClr val="bg1"/>
                </a:solidFill>
              </a:rPr>
              <a:t>Where</a:t>
            </a:r>
            <a:r>
              <a:rPr lang="cs-CZ" sz="2400" b="1" dirty="0" smtClean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the</a:t>
            </a:r>
            <a:r>
              <a:rPr lang="cs-CZ" sz="2400" b="1" dirty="0">
                <a:solidFill>
                  <a:schemeClr val="bg1"/>
                </a:solidFill>
              </a:rPr>
              <a:t> Hell </a:t>
            </a:r>
            <a:r>
              <a:rPr lang="cs-CZ" sz="2400" b="1" dirty="0" err="1">
                <a:solidFill>
                  <a:schemeClr val="bg1"/>
                </a:solidFill>
              </a:rPr>
              <a:t>is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Matt</a:t>
            </a:r>
            <a:r>
              <a:rPr lang="cs-CZ" sz="2400" b="1" dirty="0">
                <a:solidFill>
                  <a:schemeClr val="bg1"/>
                </a:solidFill>
              </a:rPr>
              <a:t>? </a:t>
            </a:r>
            <a:r>
              <a:rPr lang="cs-CZ" sz="2400" b="1" dirty="0" smtClean="0">
                <a:solidFill>
                  <a:schemeClr val="bg1"/>
                </a:solidFill>
              </a:rPr>
              <a:t>(2008) 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</a:t>
            </a:r>
            <a:r>
              <a:rPr lang="cs-CZ" sz="1400" dirty="0" err="1"/>
              <a:t>zlfKdbWwruY</a:t>
            </a:r>
            <a:endParaRPr lang="cs-CZ" sz="14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" r="1047"/>
          <a:stretch/>
        </p:blipFill>
        <p:spPr>
          <a:xfrm>
            <a:off x="889000" y="1789599"/>
            <a:ext cx="7708900" cy="4348741"/>
          </a:xfrm>
        </p:spPr>
      </p:pic>
    </p:spTree>
    <p:extLst>
      <p:ext uri="{BB962C8B-B14F-4D97-AF65-F5344CB8AC3E}">
        <p14:creationId xmlns:p14="http://schemas.microsoft.com/office/powerpoint/2010/main" val="202635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err="1" smtClean="0">
                <a:solidFill>
                  <a:schemeClr val="bg1"/>
                </a:solidFill>
              </a:rPr>
              <a:t>Kazma</a:t>
            </a:r>
            <a:r>
              <a:rPr lang="cs-CZ" sz="2400" b="1" dirty="0" smtClean="0">
                <a:solidFill>
                  <a:schemeClr val="bg1"/>
                </a:solidFill>
              </a:rPr>
              <a:t> s </a:t>
            </a:r>
            <a:r>
              <a:rPr lang="cs-CZ" sz="2400" b="1" dirty="0" err="1" smtClean="0">
                <a:solidFill>
                  <a:schemeClr val="bg1"/>
                </a:solidFill>
              </a:rPr>
              <a:t>Maldíkem</a:t>
            </a:r>
            <a:r>
              <a:rPr lang="cs-CZ" sz="2400" b="1" dirty="0" smtClean="0">
                <a:solidFill>
                  <a:schemeClr val="bg1"/>
                </a:solidFill>
              </a:rPr>
              <a:t> se rozhodli nesouhlasit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=f4Vye12vipI</a:t>
            </a:r>
            <a:endParaRPr lang="cs-CZ" sz="14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1"/>
          <a:stretch/>
        </p:blipFill>
        <p:spPr>
          <a:xfrm>
            <a:off x="878111" y="1778265"/>
            <a:ext cx="7730677" cy="4351338"/>
          </a:xfrm>
        </p:spPr>
      </p:pic>
    </p:spTree>
    <p:extLst>
      <p:ext uri="{BB962C8B-B14F-4D97-AF65-F5344CB8AC3E}">
        <p14:creationId xmlns:p14="http://schemas.microsoft.com/office/powerpoint/2010/main" val="10410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bg1"/>
                </a:solidFill>
              </a:rPr>
              <a:t>O průšvihu KMV a </a:t>
            </a:r>
            <a:r>
              <a:rPr lang="cs-CZ" sz="2400" b="1" dirty="0" err="1" smtClean="0">
                <a:solidFill>
                  <a:schemeClr val="bg1"/>
                </a:solidFill>
              </a:rPr>
              <a:t>Kazmovi</a:t>
            </a:r>
            <a:r>
              <a:rPr lang="cs-CZ" sz="2400" b="1" dirty="0" smtClean="0">
                <a:solidFill>
                  <a:schemeClr val="bg1"/>
                </a:solidFill>
              </a:rPr>
              <a:t> s </a:t>
            </a:r>
            <a:r>
              <a:rPr lang="cs-CZ" sz="2400" b="1" dirty="0" err="1" smtClean="0">
                <a:solidFill>
                  <a:schemeClr val="bg1"/>
                </a:solidFill>
              </a:rPr>
              <a:t>Maldíkem</a:t>
            </a:r>
            <a:r>
              <a:rPr lang="cs-CZ" sz="2400" b="1" dirty="0" smtClean="0">
                <a:solidFill>
                  <a:schemeClr val="bg1"/>
                </a:solidFill>
              </a:rPr>
              <a:t> se dozvídají média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</a:t>
            </a:r>
            <a:r>
              <a:rPr lang="cs-CZ" sz="1400" dirty="0" err="1"/>
              <a:t>DHgvQGRUxzY</a:t>
            </a:r>
            <a:endParaRPr lang="cs-CZ" sz="1400" dirty="0"/>
          </a:p>
        </p:txBody>
      </p:sp>
      <p:pic>
        <p:nvPicPr>
          <p:cNvPr id="14" name="Zástupný symbol pro obsah 1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" r="778"/>
          <a:stretch/>
        </p:blipFill>
        <p:spPr>
          <a:xfrm>
            <a:off x="895350" y="1776237"/>
            <a:ext cx="7696200" cy="4351338"/>
          </a:xfrm>
        </p:spPr>
      </p:pic>
    </p:spTree>
    <p:extLst>
      <p:ext uri="{BB962C8B-B14F-4D97-AF65-F5344CB8AC3E}">
        <p14:creationId xmlns:p14="http://schemas.microsoft.com/office/powerpoint/2010/main" val="136651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bg1"/>
                </a:solidFill>
              </a:rPr>
              <a:t>Virální protestsong proti chování korporací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=T8QYZ4emQn0</a:t>
            </a:r>
            <a:endParaRPr lang="cs-CZ" sz="14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" r="735"/>
          <a:stretch/>
        </p:blipFill>
        <p:spPr>
          <a:xfrm>
            <a:off x="787399" y="1776237"/>
            <a:ext cx="7569201" cy="4351338"/>
          </a:xfrm>
        </p:spPr>
      </p:pic>
    </p:spTree>
    <p:extLst>
      <p:ext uri="{BB962C8B-B14F-4D97-AF65-F5344CB8AC3E}">
        <p14:creationId xmlns:p14="http://schemas.microsoft.com/office/powerpoint/2010/main" val="4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chemeClr val="bg1"/>
                </a:solidFill>
              </a:rPr>
              <a:t>Útok na korporátní reputaci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=7YphnzJClRI</a:t>
            </a:r>
            <a:endParaRPr lang="cs-CZ" sz="14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1217"/>
          <a:stretch/>
        </p:blipFill>
        <p:spPr>
          <a:xfrm>
            <a:off x="927100" y="1776237"/>
            <a:ext cx="7632700" cy="4351338"/>
          </a:xfrm>
        </p:spPr>
      </p:pic>
    </p:spTree>
    <p:extLst>
      <p:ext uri="{BB962C8B-B14F-4D97-AF65-F5344CB8AC3E}">
        <p14:creationId xmlns:p14="http://schemas.microsoft.com/office/powerpoint/2010/main" val="13622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-1"/>
            <a:ext cx="9144000" cy="1780294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00" r="12296" b="27377"/>
          <a:stretch/>
        </p:blipFill>
        <p:spPr>
          <a:xfrm>
            <a:off x="7150459" y="42863"/>
            <a:ext cx="1936392" cy="1128712"/>
          </a:xfrm>
          <a:prstGeom prst="rect">
            <a:avLst/>
          </a:prstGeom>
        </p:spPr>
      </p:pic>
      <p:sp>
        <p:nvSpPr>
          <p:cNvPr id="6" name="Podnadpis 2"/>
          <p:cNvSpPr txBox="1">
            <a:spLocks/>
          </p:cNvSpPr>
          <p:nvPr/>
        </p:nvSpPr>
        <p:spPr>
          <a:xfrm>
            <a:off x="573441" y="395100"/>
            <a:ext cx="6419850" cy="850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84C22"/>
              </a:buClr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E84C2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err="1" smtClean="0">
                <a:solidFill>
                  <a:schemeClr val="bg1"/>
                </a:solidFill>
              </a:rPr>
              <a:t>Kazmovi</a:t>
            </a:r>
            <a:r>
              <a:rPr lang="cs-CZ" sz="2400" b="1" dirty="0" smtClean="0">
                <a:solidFill>
                  <a:schemeClr val="bg1"/>
                </a:solidFill>
              </a:rPr>
              <a:t> ujely nervy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6127575"/>
            <a:ext cx="9144000" cy="787578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AutoShape 2" descr="data:image/jpeg;base64,/9j/4AAQSkZJRgABAQAAAQABAAD/2wCEAAkGBw8PDQ4ODw8QEA8QDg4PDxQUEBQPFQ8RFRUWGBQYFBUZHSogGBolGxUYITEhJSkrLi4uFx8zODMsNygtLisBCgoKDg0OGxAQGiwlHiQsLCwsLCwsLCwsLCwsLCwsLCwsLCwsLCwsLCwsLCwsLCwsLCwsLCwsLCwsLCwsLCwsLP/AABEIAQMAwgMBIgACEQEDEQH/xAAcAAACAQUBAAAAAAAAAAAAAAAAAQcCAwQFBgj/xABCEAABAwIEAwUGAwUGBgMAAAABAAIDBBEFEiExBhNBByJRYXEjMoGRobEUQsFScqLh8DNigpLR8RUkQ4OywhdTY//EABkBAQEBAQEBAAAAAAAAAAAAAAABAgMEBf/EACYRAQEAAQMEAQQDAQAAAAAAAAABAgMRMRITIVFBBBQyYXGRsSL/2gAMAwEAAhEDEQA/AJmATRZOyBJgIsmAgVk7J2TsgSLJ2QgVkJoQJCaECSVSEFKE0IKUlUkgSSqSIQJJNJBShNKyBWQmhBesmhFkAmhNAk1j11dDTs5k8scLP2pHtYPmVyuI9puGREtY6aocNLRRG3wc/KD8FLZB2SFGs/awP+lh8hHjJM1n0a0/dYLu1asJOShht5yvd+gWe5iJYQotpO1iZrh+JoBk6mKXUDrZrhY/MKRcExenradlRTPD43aeBa4btcOjh4LUyl4GahNCoSSqSQJCaEFKE0kCSVSSClJVFJBSkqkFBQmmkgvoTXMcacZwYZHlI5tS8XjiBt6Oefyt+pTcbzE8SgpYnTVErYo27ucdz4Abk+Q1UYY/2lVNQTFhzORHtzpAHSO/cZsz43PouOr8SqsQn59VIXu/IzZkQ8GN6D6+K3NBRNIuwbAfz0Xl1dfbxGscd+WpNBJUSGSokfLKdC57y93zPRb6n4aHLzgXAFyfBZFLRta4F+h3Xf4GYZIZWAAZhmt5gWvb4LzdVyvLpJJEU1MbYQczdQbCy2nDGBmqJygaarU8XMcJnWBFifG1lseBuJ/wUcscjfaP1a4/lHp8lqY+N0lW+IqaOMujAAIBJ8ltOwt0gmxFmvJy07vISXeNPPKPoFpeMKtsskLKZpfLMxpygXdmcSBceJ8FKnAXDYw2gZC6xmeebUO8ZCBoPIAAfBejRx2rNdEkmhelgkJoQJJNCBJJoQJJNIoEkVUkgpQmkgSE0INdxVjbcPopqpwuWANjb+3I7Rg9L6nyBXnOqr5KmokqJnl8j3EucfP7DyU39rGFTVWHsbC0vMc7ZHtG5blcLgdbXUGCHKXsIIIJ0OhXPO+dhs6SYZtDrf0XXcM1UQka13UqPIp7Hwtt5Law4g2INLSc+pd4Nbpa31Xl1dLfh0xy2SvxbPTMij5YBdbWwvf1XCjittOSHTCMDQ7k+hA2+K5jFuMamoBgpIi4WyuksSb+vQLnKPh6oqH965N9QPaEepGjR8U09CSb5+DLPe+HRY7xdTzPdl5r3OsL2H0AOqtYTT1M8rGwxyPe6wazLc79fAarZYNwpDGW8x7Rp3gz2jz4gv2Hw+S6ilrG0z4oqdoizyMZpvqbFznbmwufst9eP44pMfbtOAuBfwR/FVTubWPHqIdOh6utpfYbBdwhC9UkjNu4QhCqEhNJAIQhAkJpIEkU0IKUJpIKUJ2QgSE0ILhCj3i/s/dUvdLCGF52ObI743Fj63CkNNS4y8iBx2ZYrmtyWWvuZYrfRxKzY+yitDHSSyQNsL5WXkcR1ANgAprTU6Iu6BoKKlidyxBmcNM0pMnyb7n0V2aAOtdxyj8oGVo9GjRZHbFw4+lmbX0wLYpD7Vo2a/qfK64hmIzujDec/lusbCzAfW1rrz5aGVvKzN1Da+nicGl2vgO874D/AFK5erxmSTEAMvLYzK6NubMTr7zjYXOmw2VpoDXAjdWsUjs+GYaEOyn0dt/Xmt4aWOPn5ZuVr09gVXz6Snl/biYT62sVnri+yjEOdh2S9zFIW/A6j9V2i7QCEIVCQhCASTQgSSaECSTSQJCaSBIQhAkJoQXE0JoBCEIMLGsMjq6aWnlALJGkeh6ELzTiOFyUVXNRyCxa92TzHkvUajftf4TNTAK6Ee2gHfAHvsHX1H2RKiE7eaqqGcyFzeuXu+o1H1SgcHMDvH3h4Hqq2m2nmsspB7D8R9pLDf8AtI8wH95v8rqYV517PK38NisWtmmUf5X/AO/0XopWNwIQhUCSaECQhCASTSQCSaSBIQhAkIQgEIQguJpJoBCE0AqZGBzS1wBaQQQdiDuqkIPPPHXD5w3EXtAIp5yXxHoD4fotHcaqf+POHG4jQyRW9q0F8J6h46fFefxmbdrxle0uY8H8rhof681KxfCmnkLJoZfBwafncfqvTWE1ImpoZR+eJh+NtfqvMLjcEfL1Go+ynvsvxDn4XGL6xksPpuPuVI1HWoTSWlCEIQCSaECSTQgSSaSBIQhAJJoQJNCEFxCEIBNCEAhCEAoc7WuGeTUCuib7Kchs1hoyX8rvjspjWDjeFx1lNLTSjuSNtpu07gjzBRLHl2pcWgkbt73yUr9iGJAmop76FrZWen+xUe8QYS+lnlp5R3mPcx2nvDoR5EEH4rL7IMT/AA+KxRuNrudEfR17fVZSPSCEJLTQQhCAQhCBIQhAkk0kCQhCAQhCAQhCC4hCEDQkmgEIQgEIQgj/ALV+G+fB+Mjb7SIWkt+aPofgfoT4KBY5nQV8MrN8zXD1v/JeuJGBzS1wBaQQQdiDuF5m7VeHH4dXkMvynnnU7vAXuW+oKlT5ek8PqhNBFMNpI2PH+IAq+uQ7KcTFThENjrEXR28G+8z+FwHwXYJFJCEKgQhCBIQhAkk0kCQhCAQhCAQhCC4hCEAmkmgEIQgEIQgFyPadwuMSw2RjB/zEIM1OfFwGrf8AENPkuuXJdpOPy0VHG2nOWoq52U0T7A8m4Lnvseoa028yN7IVGnYrxNDQx1rKyXlQjlubcOcQ65BGVoJub6fulSnhnHeG1UgZDUBxNtbEAXNrOB1Z/iAURxcHH8fVnnOYxrmGd5OU08r7lrn92xGdt9tn/Pm8ZeX4g6NwZE8x1ALoWubciP2ORo1Li9gIHW5WN/gehoOMaCSrFGyoa+QnK0tIexz9bsDxpmGm/iBut8ox7J8NZNE2qq6IxVcTgfaxOiIl1BkY1wAOYWN7aG9lJ11qAQhCoSEIQJJMpIEhCEAhCEAhCEFxCSaAQhCBoQhAIQhALzd2m8YTVVbVND3/AIelqOXCwEN5crOYBKwgXv7M730db09IrylXyxx4tWulZmg/HylwtdoyzvykjqLnb9ESnNxPiMUdQBVFzRIIHnK1jn5b/mOthpttcLJw3h+qmYJWl3MltK+Tmnc3IdZpLrgXF/72/RYPGOKUrnQCDlOJil5/LAawOe5liCBbPZguR5dbrR0+Jva5rWSTC9mg821v4FNk87O0q6Wra4gVFZ3QAct7aDxDx9QiF9bmY1tZX5nEAWLrC/jeXRaJjKzN/bvYSRYGo1cet2hpIHrZFTzmvOetdE/Q3cHAXt0cbf0U8J5dXTHFnODWVtaHHoXP0+pW8pK3GaOSFzp5Kl0j3AMkzODWtAuT4b/RRhBxFMCCayXc2JYSRp++uhwnEppqinqJ71UNPI5zbxl4ma8ND2EO8D11F2qWLLZy7r/5aqpHmnbBEyZzZGMIYZMsoJAGXmbaFbvhPijGqila91AKgB8sfNZJAC50b3McC0yt1Bba/VRnQcNtp8CxHEZ3SR10Mg5TR3QA8sYHWI10e6xBG53Uj9hWINdg7mPeM0dXI0/Fkbht6orZ8AYjPPV4q6c2cakXj0/5Z0YEZj0JBPdBNiRr13XbKOuzyrjGJYy0vbd9ZUyAEgG3My3HiF3UuJU7XxxumjD5HZWNzi7nWvYBaWMpNIFR92jYZNXYjhVFDLy80dZUOJzZcsRi0Iab94utfooO/mkaxpe9wY0alziGgepK11HxBRTycqGrgkkN7NbI0k23sOvwXCz9mtYYmNFdGS2MMyOje9vwc5xt4XDRsrmA9n9THNE6d9OxkToneyGZzzG7MNS0EEnc3XPry9L4SShCF1RWmkhA0IQgE0knC4IuRcEXG49EFMszW7m3lufkufn4yohPJTCoibLHYPD3tZlJF7akAnyvouN4ww6uwyNlQ3EpphLUCLK4Zct2vdckuI/LawHVclJLLIXSSNZI92riWtcfjruuGev0XatTHfhLU2MQSA2qYpD/AHZm/TKdPVRHxtTxTksdUxwhxfJM3ltc+UiV352NJ6A63vpqsZ7I73fSxO8DymkhXBDTb/hw24B/sWj5WCxfqJ6/w6K4GowVhkIhqIcmazDJM2NxHiQdlsMGwd9NXUznyQOBlyXbI12VzhYEfEjVdeG0Z95guBrdjxp8FRBS0Rs7LHcG4tzG2PTW+i19xPVO3XOYrPJTVtXHJHTuY2Vj7mJhdlu13s3W3sdtrq1XYm3KMkNIYg3uMkNyC7vG7GnQ3vsV01ThdJI4uMseY2vd4ef4zqrDuGKVxPejI6Wczy8FO/h+/wCk6MketpZJS58cWmb3WZnBvkLku+ZK6Ph6vqKZrY2cwOzPLY3RXtcxd7XW3vaAdCVv3cMUzQLZBcHW5bbwuQkzhdzcro5XtAA92Rz7jpa5+y19xh7Lp5X4bXE6d2I4ZU1E+bPGQLtDo2ENPuWHdbYk6EblZ/ZtA2GmnyuIa6WM5WkC7uW0E36H/TosZhqW0U1F3TBO0iQFhzHNa93G5v8AZLh+pq6OLkUpGrxJq0nvWA7+neblbtpr16JNXD2nTkv8MVTKOurnzPkeM0mRpa4ycxz7hg/adYkkbdV1MNDNWOZU1nsYWHmQ0+xbbUOlPV3l0+q0OETR02IST1ZdM50bpOZyZDZxIvkaW90XNlueIJqupjAhsxrjsTqGeJA6noE65eF225bWgifiErhETHTxusZALOef/wA/9VnuaXcRR6Einwl4ude9NMNL+NolFQ4OmhaaltRVMYSC4CqezV1zqAc2tj16qR+y/AKujgqPxrSJ3TvNzNzzI2zLHPck6NA1ttst42JXbIQhbAhCFRWhJCBppIQNCpLki5Bxna2y+HRH9mriPza8fqozDQ06HQ/Gw138lKHamy+FPP7M9Of4rfqosY92W+h6ai6+d9Z+U/h20uFwxi+trddisv8A4ZI7UhsYJAaXnJrYkC3vG4BO3RVxRuNDPNEAyWOSBucuDLRl1nhrne5prmvfSw88amq4jUubHaWaSWNway7BHKJGvdneReTvgjvBvdLvFebGW+XS+ipoIXtic2aN7ZL6hkjmsGdjBnJaCAXSNG35ugWEyanlIbFZxyuOgdZwblJFiAQQHtuCOq2EbmmVzYo4pnNl52aNjqgCQZQAHvzZiA0aNuO6FVU4cJZGyOe+B0TXPa3LC2SRsbRzAynju42aRo4gkW0Fgt+P2y1s9Ew7t9LeHhturRwWU95kErhbQiN7viNNVv46lxjzUUbWktjljnkaMzCHAvEhf7Nuzm5RZ1i03N9LFW1pEpc+SodPI17Y4i2QRybezMzg4A5njVpu1wH5QVrHLKc1LjK1FJTsLSDe43HUW8uiuCFtgCbHW3mFfratpl5whdCQ2NkoMzZ3P7tw+7RYkgg6X3KeK0rn0rnxF92iMOEbC92cutY6izTcDQn0U6srltflq4yRZNMCN3HTxIHlurlK5sT2lwJF9RvZDawSSNibDyvw8eSUm4MsjnF2jTsGjTxN1cfawPdvY2Uudl2p0xsOE6ZstTO+W8li/IHA5WDMLZQ4k7eK7hre6fVcVwGBzZxoNX3tl093w/VdoHb6r14cOVbDB6SKYyMlYHtHLeAb+8CbX8fRdKuc4bfaSX9wfddBzF6MOGKrQqM6eZbQ01TdCCtNJF1Q0iUroQUkpZlUQrbmoNB2gR5sKqR4GF3ylZ5qMI6QZba3uNxcbarseO+KWcuSjhIeS0CVws4Ag3yg30Og1sRquHixbIATE6+l9dD9F4Pq5crNnbSsnK5Ph5eGB+rWP5jWgkNLrWuQLa/ZEtNL+INUL83K1t9CMoFttlX/AMdjF8zHAfu3VbcZi311Fxdtzb9V49tSOv8Az7ZrcRe6mkpqgvLHkFr4/fa8HMLnM24uNvgsBzmctuSMOmbaRr3+za+YAgvLIrEOIy3s7doNtTfIbikBHeeLXvvt9FWKmA3Gdv8AmAv/ADWZ1T4WyX5a3JK+Rji0ytaxhDGuDGta1jnSFrR3WnS1wL7b9blS+jDM80VRGcvebeOV3v2doGgloaS6503trdZwyg3Y+x01Duuuvr5rLM8hFuZm0t3mtfcbWOYE2sSPmtdz3Db0073ULXNaY6h7hnaQ57GaR3aQcrS4vzMIym2gvcK+ySoc0xxMZhzSy2fKc73gSXbmcc2uaMWFwCDusuWqnJPtSMzi5xaBES8jUktANzssWanLjckucTuTmPzO/oncnpOlo4aJ0M0okDmvvlcHnW7Sbl3md73O6zWatNg2/wASsg0IvlI321H2t/V1egogDYC2uwN/mpln1eSTY+CgRLINfzW1Nvy7aALqaicRtc9xs1oub+S53heLLUzXAHek8fLe5P2CpxWr/FPIvamjOp/+1w6en3XswvhyvhVS4/Uc78VG90cQIbHGP+sL65h1upLwfFBVQiUNLdS1wvezhvY9Rqo4wfDX1U7WgZdL+IiZ4+pUn0FGyGNsbBZrRYL1ae7lavglVhxQAhdUPOhJCC+hK6V1RUhU3QgqScLiySV0HCYn2bskcclS9rPyMe0y8seDXXuB5LTy9l84/s6lp23c5n/qfupSKRWLhjThEMnZ3iLT3XNeAb6PYbjw71lgVPCWKxi4py43ubDPf/KT91Nl0ZisXRxXeoDlwytZbmUrttc0bmgeNiQsJ0b79+Kx3IH0svROcqiRjHe8xrvVoP3WboReqvOzpLDKYzbpuSPTTT0VIqWt2zNPjZw187L0DJhNI73qaA/9pg/RYk3C+HP3pY/hmZ9ip2DrqEWYi+1xKbabl2g+O6uMxaXpKx1re8Bt62UtzcBYa4ECORl98srj/wCV1rJ+zCjJuyaVvq1jx9gs/b/pe5UeHFpw4WML/XuHy6rYwV1SbO5DXXI2mabbdCSeoXRy9lbbWZUMPqx7L/JxWI7syqGnuuiI/uzvYf4mFYv089L3K0T6WoaZ5XMEQafai7Q54eQLAjUjTU7rMoY3TvYyNt9QGMG1+rj5BbKDs7qs3eawttbv1BIGu4yNBJ9V2fC3CsdC02OeV18zz0Hg0dAumGneGMruzMEwxtNEGDVx1e62rnf6LYqvIU8i9EmyKEwFVkTyKhWQqsqEF2yLKklAcqh2RlRdO6BZUZU0XRSypZFVdO6CjIlkVxCC3y0uWrqEFrlJcpXk0GPy0ctZCSCxkRlV9FkFiyavWRlCCymruVGVBbTVeRGVBRZNVZUIKCkhCIYQmhABNJCATSQgaEIRQmkhAIQhAIQhENCEIoTQhAIQhAJAoQgqQhC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723900" y="6174505"/>
            <a:ext cx="8039100" cy="487363"/>
          </a:xfrm>
          <a:prstGeom prst="rect">
            <a:avLst/>
          </a:prstGeom>
          <a:solidFill>
            <a:srgbClr val="FF5C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</a:t>
            </a:r>
            <a:r>
              <a:rPr lang="cs-CZ" sz="1400" dirty="0" err="1"/>
              <a:t>lXJvkoYAbBg</a:t>
            </a:r>
            <a:endParaRPr lang="cs-CZ" sz="1400" dirty="0"/>
          </a:p>
        </p:txBody>
      </p:sp>
      <p:pic>
        <p:nvPicPr>
          <p:cNvPr id="12" name="Zástupný symbol pro obsah 11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"/>
          <a:stretch/>
        </p:blipFill>
        <p:spPr>
          <a:xfrm>
            <a:off x="875858" y="1761331"/>
            <a:ext cx="7735184" cy="4351338"/>
          </a:xfrm>
        </p:spPr>
      </p:pic>
    </p:spTree>
    <p:extLst>
      <p:ext uri="{BB962C8B-B14F-4D97-AF65-F5344CB8AC3E}">
        <p14:creationId xmlns:p14="http://schemas.microsoft.com/office/powerpoint/2010/main" val="155818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9227</TotalTime>
  <Words>204</Words>
  <Application>Microsoft Macintosh PowerPoint</Application>
  <PresentationFormat>Předvádění na obrazovce (4:3)</PresentationFormat>
  <Paragraphs>60</Paragraphs>
  <Slides>12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Calibri</vt:lpstr>
      <vt:lpstr>Calibri Light</vt:lpstr>
      <vt:lpstr>Arial</vt:lpstr>
      <vt:lpstr>Consolas</vt:lpstr>
      <vt:lpstr>Motiv Office</vt:lpstr>
      <vt:lpstr>Prezentace aplikace PowerPoint</vt:lpstr>
      <vt:lpstr>Co se naučíte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Poučila se Prima TV od Ogilvy One?</vt:lpstr>
      <vt:lpstr>Prezentace aplikace PowerPoint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Kaderka</dc:creator>
  <cp:lastModifiedBy>Michal Kaderka</cp:lastModifiedBy>
  <cp:revision>224</cp:revision>
  <dcterms:created xsi:type="dcterms:W3CDTF">2015-04-17T16:38:52Z</dcterms:created>
  <dcterms:modified xsi:type="dcterms:W3CDTF">2017-05-21T23:28:07Z</dcterms:modified>
</cp:coreProperties>
</file>